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532" r:id="rId3"/>
    <p:sldId id="540" r:id="rId4"/>
    <p:sldId id="426" r:id="rId5"/>
    <p:sldId id="443" r:id="rId6"/>
    <p:sldId id="502" r:id="rId7"/>
    <p:sldId id="529" r:id="rId8"/>
    <p:sldId id="293" r:id="rId9"/>
    <p:sldId id="416" r:id="rId10"/>
    <p:sldId id="474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38" r:id="rId21"/>
    <p:sldId id="548" r:id="rId22"/>
    <p:sldId id="471" r:id="rId23"/>
    <p:sldId id="543" r:id="rId24"/>
    <p:sldId id="544" r:id="rId25"/>
    <p:sldId id="547" r:id="rId26"/>
    <p:sldId id="545" r:id="rId27"/>
    <p:sldId id="546" r:id="rId28"/>
    <p:sldId id="542" r:id="rId29"/>
    <p:sldId id="473" r:id="rId30"/>
    <p:sldId id="551" r:id="rId31"/>
    <p:sldId id="514" r:id="rId32"/>
    <p:sldId id="549" r:id="rId33"/>
    <p:sldId id="550" r:id="rId34"/>
    <p:sldId id="515" r:id="rId35"/>
    <p:sldId id="539" r:id="rId36"/>
    <p:sldId id="437" r:id="rId37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9900"/>
    <a:srgbClr val="A04E10"/>
    <a:srgbClr val="63A5A5"/>
    <a:srgbClr val="996633"/>
    <a:srgbClr val="927FE1"/>
    <a:srgbClr val="DD37D5"/>
    <a:srgbClr val="4B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750" y="60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-59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31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41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95" name="Rectangle 2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1838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1" name="Rectangle 2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41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1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35782CB0-D2AA-4E23-84A1-FFF137789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6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E3525FB-C864-47B1-AE2E-6347AA6C2DCF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7825" cy="4179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E3525FB-C864-47B1-AE2E-6347AA6C2DCF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7825" cy="4179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4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5800"/>
            <a:ext cx="4532312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782CB0-D2AA-4E23-84A1-FFF13778984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4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B02D-A99C-4DFF-A61B-3E05D74B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xtHeaderSecClass"/>
          <p:cNvSpPr txBox="1"/>
          <p:nvPr userDrawn="1"/>
        </p:nvSpPr>
        <p:spPr>
          <a:xfrm>
            <a:off x="8255000" y="6638290"/>
            <a:ext cx="503343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smtClean="0">
                <a:solidFill>
                  <a:srgbClr val="000000"/>
                </a:solidFill>
                <a:latin typeface="Arial"/>
              </a:rPr>
              <a:t>Confidential</a:t>
            </a:r>
            <a:endParaRPr lang="en-US" sz="75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28600" y="64770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8153400" y="6477000"/>
            <a:ext cx="99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6" name="txtFooterLeft"/>
          <p:cNvSpPr txBox="1"/>
          <p:nvPr userDrawn="1"/>
        </p:nvSpPr>
        <p:spPr>
          <a:xfrm>
            <a:off x="979169" y="6638290"/>
            <a:ext cx="181140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PA1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7" name="txtFooterRight"/>
          <p:cNvSpPr txBox="1"/>
          <p:nvPr userDrawn="1"/>
        </p:nvSpPr>
        <p:spPr>
          <a:xfrm>
            <a:off x="2977260" y="6638290"/>
            <a:ext cx="6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8" name="txtFooterDate"/>
          <p:cNvSpPr txBox="1"/>
          <p:nvPr userDrawn="1"/>
        </p:nvSpPr>
        <p:spPr>
          <a:xfrm>
            <a:off x="385190" y="6638290"/>
            <a:ext cx="47769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10/23/2014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9" name="txtFooterCVLPage"/>
          <p:cNvSpPr txBox="1"/>
          <p:nvPr userDrawn="1"/>
        </p:nvSpPr>
        <p:spPr>
          <a:xfrm>
            <a:off x="258708" y="6638290"/>
            <a:ext cx="117019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fld id="{B1665DC5-18B4-4383-9B85-8F5A8C7563CD}" type="slidenum">
              <a:rPr lang="en-US" sz="750" b="0" smtClean="0">
                <a:solidFill>
                  <a:srgbClr val="7F7F7F"/>
                </a:solidFill>
                <a:latin typeface="Arial"/>
              </a:rPr>
              <a:pPr algn="r"/>
              <a:t>‹#›</a:t>
            </a:fld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3714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2C92-0ECA-42DD-87F1-E586C1040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132013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8400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BE9A-C408-46B2-B639-27FF3866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513638" cy="1265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83F3-00AC-4ACB-9453-F0BFEA28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8077200" y="6553200"/>
            <a:ext cx="914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2400" y="6553200"/>
            <a:ext cx="1066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78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6426000"/>
          </a:xfrm>
          <a:prstGeom prst="rect">
            <a:avLst/>
          </a:prstGeom>
          <a:solidFill>
            <a:srgbClr val="FFFFFF"/>
          </a:solidFill>
          <a:ln w="25400">
            <a:noFill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0825" y="357719"/>
            <a:ext cx="7740000" cy="812800"/>
          </a:xfr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250826" y="1367366"/>
            <a:ext cx="8642349" cy="4893735"/>
          </a:xfrm>
        </p:spPr>
        <p:txBody>
          <a:bodyPr/>
          <a:lstStyle>
            <a:lvl1pPr>
              <a:buClr>
                <a:schemeClr val="bg1"/>
              </a:buClr>
              <a:defRPr sz="2800"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buClr>
                <a:schemeClr val="bg1"/>
              </a:buClr>
              <a:defRPr sz="24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8000" y="192000"/>
            <a:ext cx="792000" cy="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  <a:lvl2pPr marL="914400" indent="-457200">
              <a:buFont typeface="Arial" pitchFamily="34" charset="0"/>
              <a:buChar char="•"/>
              <a:defRPr/>
            </a:lvl2pPr>
            <a:lvl3pPr marL="1257300" indent="-342900">
              <a:buFont typeface="Arial" pitchFamily="34" charset="0"/>
              <a:buChar char="•"/>
              <a:defRPr/>
            </a:lvl3pPr>
            <a:lvl4pPr marL="1714500" indent="-342900">
              <a:buFont typeface="Arial" pitchFamily="34" charset="0"/>
              <a:buChar char="•"/>
              <a:defRPr/>
            </a:lvl4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20574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6AF09-6267-4158-86C3-9664DA1B7D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0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 anchor="t"/>
          <a:lstStyle>
            <a:lvl1pPr algn="r">
              <a:defRPr sz="44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8AA2-F7A3-446E-886A-101CA08AC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227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719263"/>
            <a:ext cx="4024313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F54F-71E1-45B3-9CAC-EE9EE26D8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040C-FDE4-4BB9-B60E-7026AA6A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E04C-A5E6-48F7-98E3-7E27651D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C98F-971F-4C49-868C-F1E649BF6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4DA3-6E2B-48AE-8608-06C90D33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C7C2-71C8-4342-A5C6-B109FE7A4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513638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199438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03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65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03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fld id="{1C46FE55-01FF-4D5F-9655-8B5E212AA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xtHeaderSecClass"/>
          <p:cNvSpPr txBox="1"/>
          <p:nvPr userDrawn="1"/>
        </p:nvSpPr>
        <p:spPr>
          <a:xfrm>
            <a:off x="8255000" y="6638290"/>
            <a:ext cx="503343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smtClean="0">
                <a:solidFill>
                  <a:srgbClr val="000000"/>
                </a:solidFill>
                <a:latin typeface="Arial"/>
              </a:rPr>
              <a:t>Confidential</a:t>
            </a:r>
            <a:endParaRPr lang="en-US" sz="75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8153400" y="6477000"/>
            <a:ext cx="99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28600" y="64770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txtFooterLeft"/>
          <p:cNvSpPr txBox="1"/>
          <p:nvPr userDrawn="1"/>
        </p:nvSpPr>
        <p:spPr>
          <a:xfrm>
            <a:off x="979169" y="6638290"/>
            <a:ext cx="181140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PA1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3" name="txtFooterRight"/>
          <p:cNvSpPr txBox="1"/>
          <p:nvPr userDrawn="1"/>
        </p:nvSpPr>
        <p:spPr>
          <a:xfrm>
            <a:off x="2977260" y="6638290"/>
            <a:ext cx="6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4" name="txtFooterDate"/>
          <p:cNvSpPr txBox="1"/>
          <p:nvPr userDrawn="1"/>
        </p:nvSpPr>
        <p:spPr>
          <a:xfrm>
            <a:off x="385190" y="6638290"/>
            <a:ext cx="47769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10/23/2014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5" name="txtFooterCVLPage"/>
          <p:cNvSpPr txBox="1"/>
          <p:nvPr userDrawn="1"/>
        </p:nvSpPr>
        <p:spPr>
          <a:xfrm>
            <a:off x="258708" y="6638290"/>
            <a:ext cx="117019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fld id="{FD1F9AA5-BA88-4ECE-81A0-76715536C6C0}" type="slidenum">
              <a:rPr lang="en-US" sz="750" b="0" smtClean="0">
                <a:solidFill>
                  <a:srgbClr val="7F7F7F"/>
                </a:solidFill>
                <a:latin typeface="Arial"/>
              </a:rPr>
              <a:pPr algn="r"/>
              <a:t>‹#›</a:t>
            </a:fld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" y="77123"/>
            <a:ext cx="1299001" cy="1537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9" r:id="rId13"/>
  </p:sldLayoutIdLst>
  <p:hf sldNum="0" hdr="0" ftr="0" dt="0"/>
  <p:txStyles>
    <p:titleStyle>
      <a:lvl1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2pPr>
      <a:lvl3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3pPr>
      <a:lvl4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4pPr>
      <a:lvl5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5pPr>
      <a:lvl6pPr marL="25146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6pPr>
      <a:lvl7pPr marL="29718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7pPr>
      <a:lvl8pPr marL="34290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8pPr>
      <a:lvl9pPr marL="38862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9pPr>
    </p:titleStyle>
    <p:bodyStyle>
      <a:lvl1pPr marL="457200" indent="-457200" algn="l" defTabSz="457200" rtl="0" eaLnBrk="0" fontAlgn="base" hangingPunct="0">
        <a:lnSpc>
          <a:spcPct val="80000"/>
        </a:lnSpc>
        <a:spcBef>
          <a:spcPts val="750"/>
        </a:spcBef>
        <a:spcAft>
          <a:spcPct val="0"/>
        </a:spcAft>
        <a:buClr>
          <a:srgbClr val="262699"/>
        </a:buClr>
        <a:buSzPct val="150000"/>
        <a:buFont typeface="Arial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32946A"/>
        </a:buClr>
        <a:buSzPct val="130000"/>
        <a:buFont typeface="Arial" charset="0"/>
        <a:buChar char="•"/>
        <a:defRPr sz="2600">
          <a:solidFill>
            <a:srgbClr val="000000"/>
          </a:solidFill>
          <a:latin typeface="+mn-lt"/>
          <a:ea typeface="+mn-ea"/>
        </a:defRPr>
      </a:lvl2pPr>
      <a:lvl3pPr marL="1257300" indent="-342900" algn="l" defTabSz="457200" rtl="0" eaLnBrk="0" fontAlgn="base" hangingPunct="0">
        <a:lnSpc>
          <a:spcPct val="80000"/>
        </a:lnSpc>
        <a:spcBef>
          <a:spcPts val="575"/>
        </a:spcBef>
        <a:spcAft>
          <a:spcPct val="0"/>
        </a:spcAft>
        <a:buClr>
          <a:srgbClr val="C00000"/>
        </a:buClr>
        <a:buSzPct val="130000"/>
        <a:buFont typeface="Arial" charset="0"/>
        <a:buChar char="•"/>
        <a:defRPr sz="2300">
          <a:solidFill>
            <a:srgbClr val="000000"/>
          </a:solidFill>
          <a:latin typeface="+mn-lt"/>
          <a:ea typeface="+mn-ea"/>
        </a:defRPr>
      </a:lvl3pPr>
      <a:lvl4pPr marL="1714500" indent="-342900" algn="l" defTabSz="457200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4pPr>
      <a:lvl5pPr marL="2171700" indent="-342900" algn="l" defTabSz="457200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2175" y="1600200"/>
            <a:ext cx="7848600" cy="2265362"/>
          </a:xfrm>
        </p:spPr>
        <p:txBody>
          <a:bodyPr/>
          <a:lstStyle/>
          <a:p>
            <a:pPr marL="0" indent="0" algn="ctr" eaLnBrk="1" hangingPunct="1">
              <a:lnSpc>
                <a:spcPct val="81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>
                <a:solidFill>
                  <a:srgbClr val="FF0000"/>
                </a:solidFill>
              </a:rPr>
              <a:t>Fuego</a:t>
            </a:r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 smtClean="0"/>
              <a:t>Status and Roadmap</a:t>
            </a:r>
            <a:endParaRPr lang="en-US" sz="3200" b="1" dirty="0"/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b="1" dirty="0" smtClean="0"/>
              <a:t>December 2017</a:t>
            </a:r>
            <a:endParaRPr lang="en-US" sz="5400" b="1" dirty="0" smtClean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692275" y="4422775"/>
            <a:ext cx="6248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Tim Bird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Fuego Maintainer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Sony Electronics</a:t>
            </a:r>
            <a:endParaRPr lang="en-US" dirty="0">
              <a:solidFill>
                <a:srgbClr val="000000"/>
              </a:solidFill>
              <a:latin typeface="+mn-lt"/>
              <a:ea typeface="ＭＳ Ｐゴシック" pitchFamily="32" charset="-128"/>
              <a:cs typeface="DejaVu Sans" charset="0"/>
            </a:endParaRPr>
          </a:p>
        </p:txBody>
      </p:sp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99C6D9B-5223-416D-A37B-44EAA54A8D57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pre-1.2 Feature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4529137"/>
          </a:xfrm>
        </p:spPr>
        <p:txBody>
          <a:bodyPr/>
          <a:lstStyle/>
          <a:p>
            <a:r>
              <a:rPr lang="en-US" dirty="0" smtClean="0"/>
              <a:t>Jenkins front</a:t>
            </a:r>
            <a:r>
              <a:rPr lang="en-US" baseline="0" dirty="0" smtClean="0"/>
              <a:t> end</a:t>
            </a:r>
          </a:p>
          <a:p>
            <a:pPr lvl="1"/>
            <a:r>
              <a:rPr lang="en-US" dirty="0" smtClean="0"/>
              <a:t>Also has</a:t>
            </a:r>
            <a:r>
              <a:rPr lang="en-US" baseline="0" dirty="0" smtClean="0"/>
              <a:t> </a:t>
            </a:r>
            <a:r>
              <a:rPr lang="en-US" dirty="0" smtClean="0"/>
              <a:t>a command line interface (“</a:t>
            </a:r>
            <a:r>
              <a:rPr lang="en-US" dirty="0" err="1" smtClean="0"/>
              <a:t>ftc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Containerized</a:t>
            </a:r>
          </a:p>
          <a:p>
            <a:r>
              <a:rPr lang="en-US" dirty="0" smtClean="0"/>
              <a:t>Overlay system, for customization</a:t>
            </a:r>
          </a:p>
          <a:p>
            <a:pPr lvl="1"/>
            <a:r>
              <a:rPr lang="en-US" dirty="0" smtClean="0"/>
              <a:t>Boards, distros, specs, plans</a:t>
            </a:r>
          </a:p>
          <a:p>
            <a:r>
              <a:rPr lang="en-US" dirty="0" smtClean="0"/>
              <a:t>Build system</a:t>
            </a:r>
          </a:p>
          <a:p>
            <a:r>
              <a:rPr lang="en-US" dirty="0" smtClean="0"/>
              <a:t>Tests are driven from host</a:t>
            </a:r>
          </a:p>
          <a:p>
            <a:r>
              <a:rPr lang="en-US" dirty="0" smtClean="0"/>
              <a:t>Multiple Transports</a:t>
            </a:r>
          </a:p>
          <a:p>
            <a:r>
              <a:rPr lang="en-US" dirty="0" smtClean="0"/>
              <a:t>Collection of Tests</a:t>
            </a:r>
          </a:p>
          <a:p>
            <a:r>
              <a:rPr lang="en-US" dirty="0" smtClean="0"/>
              <a:t>Results parsing and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26534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1.2.1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Output Format</a:t>
            </a:r>
          </a:p>
          <a:p>
            <a:r>
              <a:rPr lang="en-US" dirty="0" smtClean="0"/>
              <a:t>Test dependency system</a:t>
            </a:r>
          </a:p>
          <a:p>
            <a:r>
              <a:rPr lang="en-US" dirty="0" smtClean="0"/>
              <a:t>Complex pass criteria handling</a:t>
            </a:r>
          </a:p>
          <a:p>
            <a:r>
              <a:rPr lang="en-US" dirty="0" smtClean="0"/>
              <a:t>Dynamic board variables</a:t>
            </a:r>
          </a:p>
          <a:p>
            <a:r>
              <a:rPr lang="en-US" dirty="0" smtClean="0"/>
              <a:t>Charting refactoring</a:t>
            </a:r>
          </a:p>
          <a:p>
            <a:r>
              <a:rPr lang="en-US" dirty="0" smtClean="0"/>
              <a:t>Test source from </a:t>
            </a:r>
            <a:r>
              <a:rPr lang="en-US" dirty="0" err="1" smtClean="0"/>
              <a:t>git</a:t>
            </a:r>
            <a:r>
              <a:rPr lang="en-US" dirty="0" smtClean="0"/>
              <a:t> repositories</a:t>
            </a:r>
          </a:p>
          <a:p>
            <a:r>
              <a:rPr lang="en-US" dirty="0" smtClean="0"/>
              <a:t>Transport modifications</a:t>
            </a:r>
          </a:p>
          <a:p>
            <a:r>
              <a:rPr lang="en-US" dirty="0" smtClean="0"/>
              <a:t>Test improvements</a:t>
            </a:r>
          </a:p>
        </p:txBody>
      </p:sp>
    </p:spTree>
    <p:extLst>
      <p:ext uri="{BB962C8B-B14F-4D97-AF65-F5344CB8AC3E}">
        <p14:creationId xmlns:p14="http://schemas.microsoft.com/office/powerpoint/2010/main" val="17511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Unified Output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47577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test creates a “</a:t>
            </a:r>
            <a:r>
              <a:rPr lang="en-US" dirty="0" err="1" smtClean="0"/>
              <a:t>run.json</a:t>
            </a:r>
            <a:r>
              <a:rPr lang="en-US" dirty="0" smtClean="0"/>
              <a:t>” file</a:t>
            </a:r>
          </a:p>
          <a:p>
            <a:r>
              <a:rPr lang="en-US" dirty="0" smtClean="0"/>
              <a:t>Has meta-data for the test run, as well as results</a:t>
            </a:r>
          </a:p>
          <a:p>
            <a:pPr lvl="1"/>
            <a:r>
              <a:rPr lang="en-US" dirty="0" smtClean="0"/>
              <a:t>meta-data:</a:t>
            </a:r>
          </a:p>
          <a:p>
            <a:pPr lvl="2"/>
            <a:r>
              <a:rPr lang="en-US" dirty="0" smtClean="0"/>
              <a:t>start time, board, kernel version, etc.</a:t>
            </a:r>
          </a:p>
          <a:p>
            <a:r>
              <a:rPr lang="en-US" dirty="0"/>
              <a:t>T</a:t>
            </a:r>
            <a:r>
              <a:rPr lang="en-US" dirty="0" smtClean="0"/>
              <a:t>est results are organized into:</a:t>
            </a:r>
          </a:p>
          <a:p>
            <a:pPr lvl="1"/>
            <a:r>
              <a:rPr lang="en-US" dirty="0" smtClean="0"/>
              <a:t>test sets</a:t>
            </a:r>
          </a:p>
          <a:p>
            <a:pPr lvl="1"/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measurements (numeric results)</a:t>
            </a:r>
          </a:p>
          <a:p>
            <a:r>
              <a:rPr lang="en-US" dirty="0" smtClean="0"/>
              <a:t>Format is modeled after </a:t>
            </a:r>
            <a:r>
              <a:rPr lang="en-US" dirty="0" err="1" smtClean="0"/>
              <a:t>KernelCI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Purpose is to allow consistent handling of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Test dependency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 declares pre-requisites in fuego_test.sh</a:t>
            </a:r>
          </a:p>
          <a:p>
            <a:r>
              <a:rPr lang="en-US" dirty="0" smtClean="0"/>
              <a:t>Fuego evaluates dependencies and aborts test if they are not met</a:t>
            </a:r>
            <a:endParaRPr lang="en-US" dirty="0"/>
          </a:p>
          <a:p>
            <a:r>
              <a:rPr lang="en-US" dirty="0" smtClean="0"/>
              <a:t>Expressed in 2 ways:</a:t>
            </a:r>
          </a:p>
          <a:p>
            <a:pPr lvl="1"/>
            <a:r>
              <a:rPr lang="en-US" dirty="0" smtClean="0"/>
              <a:t>NEED_ variables</a:t>
            </a:r>
          </a:p>
          <a:p>
            <a:pPr lvl="2"/>
            <a:r>
              <a:rPr lang="en-US" dirty="0" smtClean="0"/>
              <a:t>NEED_MEMORY, NEED_KCONFIG, etc.</a:t>
            </a:r>
          </a:p>
          <a:p>
            <a:pPr lvl="1"/>
            <a:r>
              <a:rPr lang="en-US" dirty="0" err="1" smtClean="0"/>
              <a:t>test_pre_check</a:t>
            </a:r>
            <a:r>
              <a:rPr lang="en-US" dirty="0" smtClean="0"/>
              <a:t> – arbitrary code</a:t>
            </a:r>
          </a:p>
          <a:p>
            <a:pPr lvl="2"/>
            <a:r>
              <a:rPr lang="en-US" dirty="0" smtClean="0"/>
              <a:t>Usually sequence of calls to </a:t>
            </a:r>
            <a:r>
              <a:rPr lang="en-US" i="1" dirty="0" err="1" smtClean="0"/>
              <a:t>is_on_target</a:t>
            </a:r>
            <a:r>
              <a:rPr lang="en-US" dirty="0" smtClean="0"/>
              <a:t> and </a:t>
            </a:r>
            <a:r>
              <a:rPr lang="en-US" i="1" dirty="0" err="1" smtClean="0"/>
              <a:t>assert_define</a:t>
            </a:r>
            <a:endParaRPr lang="en-US" i="1" dirty="0" smtClean="0"/>
          </a:p>
          <a:p>
            <a:r>
              <a:rPr lang="en-US" dirty="0" smtClean="0"/>
              <a:t>Purpose is to prevent costly build and execute phases</a:t>
            </a:r>
          </a:p>
          <a:p>
            <a:r>
              <a:rPr lang="en-US" dirty="0" smtClean="0"/>
              <a:t>Can also use (in future) to select tests for a board</a:t>
            </a:r>
          </a:p>
        </p:txBody>
      </p:sp>
    </p:spTree>
    <p:extLst>
      <p:ext uri="{BB962C8B-B14F-4D97-AF65-F5344CB8AC3E}">
        <p14:creationId xmlns:p14="http://schemas.microsoft.com/office/powerpoint/2010/main" val="37254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Complex pass criteria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3820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 criteria is expressed in a JSON file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for complex results determination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t</a:t>
            </a:r>
            <a:r>
              <a:rPr lang="en-US" dirty="0" smtClean="0"/>
              <a:t>hreshold for benchmarks, list of allowed failures</a:t>
            </a:r>
          </a:p>
          <a:p>
            <a:r>
              <a:rPr lang="en-US" dirty="0" smtClean="0"/>
              <a:t>Can be customized per board</a:t>
            </a:r>
          </a:p>
          <a:p>
            <a:r>
              <a:rPr lang="en-US" dirty="0" smtClean="0"/>
              <a:t>Can be shared with others</a:t>
            </a:r>
          </a:p>
          <a:p>
            <a:r>
              <a:rPr lang="en-US" dirty="0" smtClean="0"/>
              <a:t>Can (in future) be written automatically, based on current results</a:t>
            </a:r>
          </a:p>
          <a:p>
            <a:pPr lvl="1"/>
            <a:r>
              <a:rPr lang="en-US" dirty="0" smtClean="0"/>
              <a:t>e.g. board filesystem performance threshold = current results + 5%</a:t>
            </a:r>
          </a:p>
          <a:p>
            <a:r>
              <a:rPr lang="en-US" dirty="0" smtClean="0"/>
              <a:t>Purpose is to allow specifying status determination, for complex tests (</a:t>
            </a:r>
            <a:r>
              <a:rPr lang="en-US" dirty="0" err="1" smtClean="0"/>
              <a:t>eg</a:t>
            </a:r>
            <a:r>
              <a:rPr lang="en-US" dirty="0" smtClean="0"/>
              <a:t>. LTP)</a:t>
            </a:r>
          </a:p>
          <a:p>
            <a:pPr lvl="1"/>
            <a:r>
              <a:rPr lang="en-US" dirty="0" smtClean="0"/>
              <a:t>Not all tests can be expected to pass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Dynamic board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and Fuego can add additional board variables at runtime</a:t>
            </a:r>
          </a:p>
          <a:p>
            <a:r>
              <a:rPr lang="en-US" dirty="0" smtClean="0"/>
              <a:t>Saves persistent information about a board</a:t>
            </a:r>
          </a:p>
          <a:p>
            <a:r>
              <a:rPr lang="en-US" dirty="0" smtClean="0"/>
              <a:t>Automatically included in test variables for future tests</a:t>
            </a:r>
          </a:p>
          <a:p>
            <a:r>
              <a:rPr lang="en-US" dirty="0" smtClean="0"/>
              <a:t>Purpose is to allow communication between tests, and automated test customization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Functional.kernel_build</a:t>
            </a:r>
            <a:r>
              <a:rPr lang="en-US" dirty="0" smtClean="0"/>
              <a:t> could populate FUEGO_KERNEL_CONFIG_PATH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Charting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Fuego charting was changed in 1.2 release</a:t>
            </a:r>
          </a:p>
          <a:p>
            <a:r>
              <a:rPr lang="en-US" dirty="0" smtClean="0"/>
              <a:t>Mostly internal reorganization of code</a:t>
            </a:r>
          </a:p>
          <a:p>
            <a:pPr lvl="1"/>
            <a:r>
              <a:rPr lang="en-US" dirty="0" smtClean="0"/>
              <a:t>Some changes to support future report generation features</a:t>
            </a:r>
          </a:p>
          <a:p>
            <a:r>
              <a:rPr lang="en-US" dirty="0" smtClean="0"/>
              <a:t>Now support 3 chart types:</a:t>
            </a:r>
          </a:p>
          <a:p>
            <a:pPr lvl="1"/>
            <a:r>
              <a:rPr lang="en-US" dirty="0" smtClean="0"/>
              <a:t>HTML table of </a:t>
            </a:r>
            <a:r>
              <a:rPr lang="en-US" dirty="0" err="1" smtClean="0"/>
              <a:t>testcase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HTML table of test set (aggregate) results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plots of measurement data (for benchmark)</a:t>
            </a:r>
          </a:p>
          <a:p>
            <a:r>
              <a:rPr lang="en-US" dirty="0" smtClean="0"/>
              <a:t>Create “</a:t>
            </a:r>
            <a:r>
              <a:rPr lang="en-US" dirty="0" err="1" smtClean="0"/>
              <a:t>chart_config.json</a:t>
            </a:r>
            <a:r>
              <a:rPr lang="en-US" dirty="0" smtClean="0"/>
              <a:t>”, to allow for control of default visualization for test</a:t>
            </a:r>
          </a:p>
        </p:txBody>
      </p:sp>
    </p:spTree>
    <p:extLst>
      <p:ext uri="{BB962C8B-B14F-4D97-AF65-F5344CB8AC3E}">
        <p14:creationId xmlns:p14="http://schemas.microsoft.com/office/powerpoint/2010/main" val="2930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Test source from </a:t>
            </a:r>
            <a:r>
              <a:rPr lang="en-US" sz="3900" b="1" dirty="0" err="1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git</a:t>
            </a:r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32813" cy="4381500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r</a:t>
            </a:r>
            <a:r>
              <a:rPr lang="en-US" dirty="0" smtClean="0"/>
              <a:t>etrieve test source from </a:t>
            </a:r>
            <a:r>
              <a:rPr lang="en-US" dirty="0" err="1" smtClean="0"/>
              <a:t>git</a:t>
            </a:r>
            <a:r>
              <a:rPr lang="en-US" dirty="0" smtClean="0"/>
              <a:t> repositories</a:t>
            </a:r>
          </a:p>
          <a:p>
            <a:pPr lvl="1"/>
            <a:r>
              <a:rPr lang="en-US" dirty="0" smtClean="0"/>
              <a:t>Previously, only source from </a:t>
            </a:r>
            <a:r>
              <a:rPr lang="en-US" dirty="0" err="1" smtClean="0"/>
              <a:t>tarball</a:t>
            </a:r>
            <a:r>
              <a:rPr lang="en-US" dirty="0" smtClean="0"/>
              <a:t> was supported</a:t>
            </a:r>
          </a:p>
          <a:p>
            <a:r>
              <a:rPr lang="en-US" dirty="0" smtClean="0"/>
              <a:t>Specify source with:</a:t>
            </a:r>
          </a:p>
          <a:p>
            <a:pPr lvl="1"/>
            <a:r>
              <a:rPr lang="en-US" dirty="0" err="1" smtClean="0"/>
              <a:t>gitrepo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gitref</a:t>
            </a:r>
            <a:r>
              <a:rPr lang="en-US" dirty="0" smtClean="0"/>
              <a:t> variables</a:t>
            </a:r>
          </a:p>
          <a:p>
            <a:pPr lvl="2"/>
            <a:r>
              <a:rPr lang="en-US" dirty="0" err="1" smtClean="0"/>
              <a:t>gitref</a:t>
            </a:r>
            <a:r>
              <a:rPr lang="en-US" dirty="0" smtClean="0"/>
              <a:t> indicates a particular commit, tag or version</a:t>
            </a:r>
          </a:p>
          <a:p>
            <a:r>
              <a:rPr lang="en-US" dirty="0" smtClean="0"/>
              <a:t>Purpose is to provide greater flexibility and easier maintenance for managing test source</a:t>
            </a:r>
            <a:endParaRPr lang="en-US" dirty="0"/>
          </a:p>
          <a:p>
            <a:r>
              <a:rPr lang="en-US" dirty="0" smtClean="0"/>
              <a:t>Note: This requires external network access during the test build</a:t>
            </a:r>
          </a:p>
          <a:p>
            <a:pPr lvl="1"/>
            <a:r>
              <a:rPr lang="en-US" dirty="0" smtClean="0"/>
              <a:t>Source from integrated </a:t>
            </a:r>
            <a:r>
              <a:rPr lang="en-US" dirty="0" err="1" smtClean="0"/>
              <a:t>tarballs</a:t>
            </a:r>
            <a:r>
              <a:rPr lang="en-US" dirty="0" smtClean="0"/>
              <a:t> doesn’t require this</a:t>
            </a:r>
          </a:p>
        </p:txBody>
      </p:sp>
    </p:spTree>
    <p:extLst>
      <p:ext uri="{BB962C8B-B14F-4D97-AF65-F5344CB8AC3E}">
        <p14:creationId xmlns:p14="http://schemas.microsoft.com/office/powerpoint/2010/main" val="32946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Transport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overlay functions for connect and disconnect to board</a:t>
            </a:r>
          </a:p>
          <a:p>
            <a:pPr lvl="1"/>
            <a:r>
              <a:rPr lang="en-US" dirty="0" err="1" smtClean="0"/>
              <a:t>ov_transport_connect</a:t>
            </a:r>
            <a:endParaRPr lang="en-US" dirty="0" smtClean="0"/>
          </a:p>
          <a:p>
            <a:pPr lvl="1"/>
            <a:r>
              <a:rPr lang="en-US" dirty="0" err="1" smtClean="0"/>
              <a:t>ov_transport_disconnect</a:t>
            </a:r>
            <a:endParaRPr lang="en-US" dirty="0" smtClean="0"/>
          </a:p>
          <a:p>
            <a:r>
              <a:rPr lang="en-US" dirty="0" smtClean="0"/>
              <a:t>Can be used for session setup and teardown</a:t>
            </a:r>
            <a:endParaRPr lang="en-US" dirty="0"/>
          </a:p>
          <a:p>
            <a:r>
              <a:rPr lang="en-US" dirty="0" smtClean="0"/>
              <a:t>Can also be used for provisioning the board or for reservation in an external system (</a:t>
            </a:r>
            <a:r>
              <a:rPr lang="en-US" dirty="0" err="1" smtClean="0"/>
              <a:t>eg</a:t>
            </a:r>
            <a:r>
              <a:rPr lang="en-US" dirty="0" smtClean="0"/>
              <a:t>. LAVA)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7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900" b="1" dirty="0" smtClean="0">
                <a:solidFill>
                  <a:srgbClr val="330066"/>
                </a:solidFill>
                <a:effectLst/>
                <a:latin typeface="+mj-lt"/>
                <a:ea typeface="+mj-ea"/>
                <a:cs typeface="+mj-cs"/>
              </a:rPr>
              <a:t>Test improvements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305800" cy="4381500"/>
          </a:xfrm>
        </p:spPr>
        <p:txBody>
          <a:bodyPr/>
          <a:lstStyle/>
          <a:p>
            <a:r>
              <a:rPr lang="en-US" dirty="0"/>
              <a:t>Added support for aarch64 toolchains</a:t>
            </a:r>
          </a:p>
          <a:p>
            <a:r>
              <a:rPr lang="en-US" dirty="0"/>
              <a:t>Added dependency </a:t>
            </a:r>
            <a:r>
              <a:rPr lang="en-US" dirty="0" smtClean="0"/>
              <a:t>information to some tests</a:t>
            </a:r>
            <a:endParaRPr lang="en-US" dirty="0"/>
          </a:p>
          <a:p>
            <a:r>
              <a:rPr lang="en-US" dirty="0"/>
              <a:t>Some older tests were fixed to address build issues with newer toolchains</a:t>
            </a:r>
          </a:p>
          <a:p>
            <a:r>
              <a:rPr lang="en-US" dirty="0"/>
              <a:t>The source for some test programs was updated to newer versions</a:t>
            </a:r>
          </a:p>
          <a:p>
            <a:r>
              <a:rPr lang="en-US" dirty="0"/>
              <a:t>Parsers were added for some Functional tests, to give results for individual </a:t>
            </a:r>
            <a:r>
              <a:rPr lang="en-US" dirty="0" err="1"/>
              <a:t>testcases</a:t>
            </a:r>
            <a:endParaRPr lang="en-US" dirty="0"/>
          </a:p>
          <a:p>
            <a:r>
              <a:rPr lang="en-US" dirty="0"/>
              <a:t>Parser improvements in general</a:t>
            </a:r>
          </a:p>
          <a:p>
            <a:r>
              <a:rPr lang="en-US" dirty="0"/>
              <a:t>Lots of other </a:t>
            </a:r>
            <a:r>
              <a:rPr lang="en-US" dirty="0" err="1"/>
              <a:t>bugfixes</a:t>
            </a:r>
            <a:r>
              <a:rPr lang="en-US" dirty="0"/>
              <a:t> were </a:t>
            </a:r>
            <a:r>
              <a:rPr lang="en-US" dirty="0" smtClean="0"/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39395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2175" y="1600200"/>
            <a:ext cx="7848600" cy="2265362"/>
          </a:xfrm>
        </p:spPr>
        <p:txBody>
          <a:bodyPr/>
          <a:lstStyle/>
          <a:p>
            <a:pPr marL="0" indent="0" algn="ctr" eaLnBrk="1" hangingPunct="1">
              <a:lnSpc>
                <a:spcPct val="81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>
                <a:solidFill>
                  <a:srgbClr val="FF0000"/>
                </a:solidFill>
              </a:rPr>
              <a:t>Fuego</a:t>
            </a:r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 smtClean="0"/>
              <a:t>Status and Roadmap</a:t>
            </a:r>
            <a:endParaRPr lang="en-US" sz="3200" b="1" dirty="0"/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b="1" dirty="0" smtClean="0"/>
              <a:t>December 2017</a:t>
            </a:r>
            <a:endParaRPr lang="en-US" sz="5400" b="1" dirty="0" smtClean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692275" y="4422775"/>
            <a:ext cx="6248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Tim Bird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Fuego Maintainer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Sony Electronics</a:t>
            </a:r>
            <a:endParaRPr lang="en-US" dirty="0">
              <a:solidFill>
                <a:srgbClr val="000000"/>
              </a:solidFill>
              <a:latin typeface="+mn-lt"/>
              <a:ea typeface="ＭＳ Ｐゴシック" pitchFamily="32" charset="-128"/>
              <a:cs typeface="DejaVu Sans" charset="0"/>
            </a:endParaRPr>
          </a:p>
        </p:txBody>
      </p:sp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99C6D9B-5223-416D-A37B-44EAA54A8D57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C:\Users\10102229\Documents\CEWG\Conferences\2016-04-ELC\Fire-image-from-wikipedia-Public-Domain-white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910271"/>
            <a:ext cx="990600" cy="3910582"/>
          </a:xfrm>
          <a:prstGeom prst="rect">
            <a:avLst/>
          </a:prstGeom>
          <a:noFill/>
        </p:spPr>
      </p:pic>
      <p:pic>
        <p:nvPicPr>
          <p:cNvPr id="6" name="Picture 4" descr="C:\Users\10102229\Documents\CEWG\Conferences\2016-04-ELC\Fire-image-from-wikipedia-Public-Domain-white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084" y="1910271"/>
            <a:ext cx="990600" cy="391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42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dirty="0" smtClean="0"/>
              <a:t>LTP test improvements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305800" cy="4381500"/>
          </a:xfrm>
        </p:spPr>
        <p:txBody>
          <a:bodyPr/>
          <a:lstStyle/>
          <a:p>
            <a:r>
              <a:rPr lang="en-US" dirty="0" smtClean="0"/>
              <a:t>Support for pre-installed LTP test binaries</a:t>
            </a:r>
          </a:p>
          <a:p>
            <a:pPr lvl="1"/>
            <a:r>
              <a:rPr lang="en-US" dirty="0" smtClean="0"/>
              <a:t>In case you already have LTP packaged in your embedded distribution</a:t>
            </a:r>
          </a:p>
          <a:p>
            <a:r>
              <a:rPr lang="en-US" dirty="0" smtClean="0"/>
              <a:t>Simplified support for pre-installing Fuego LTP binaries</a:t>
            </a:r>
          </a:p>
          <a:p>
            <a:pPr lvl="1"/>
            <a:r>
              <a:rPr lang="en-US" dirty="0" smtClean="0"/>
              <a:t>Significantly reduces test execution time, by skipping deploy phase</a:t>
            </a:r>
          </a:p>
          <a:p>
            <a:r>
              <a:rPr lang="en-US" dirty="0" smtClean="0"/>
              <a:t>Allow re-use of code between LTP test jobs</a:t>
            </a:r>
          </a:p>
          <a:p>
            <a:pPr lvl="1"/>
            <a:r>
              <a:rPr lang="en-US" dirty="0" smtClean="0"/>
              <a:t>Avoid rebuilding the same LTP code, if toolchain and target architecture is the same</a:t>
            </a:r>
          </a:p>
          <a:p>
            <a:pPr lvl="1"/>
            <a:r>
              <a:rPr lang="en-US" dirty="0" smtClean="0"/>
              <a:t>Reduces disk space for board farms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Fuego Project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Mailing list</a:t>
            </a:r>
          </a:p>
          <a:p>
            <a:pPr lvl="1"/>
            <a:r>
              <a:rPr lang="en-US" dirty="0" smtClean="0"/>
              <a:t>Monthly conference call (AGL/CIAT)</a:t>
            </a:r>
          </a:p>
          <a:p>
            <a:pPr lvl="1"/>
            <a:r>
              <a:rPr lang="en-US" dirty="0" smtClean="0"/>
              <a:t>Fuego hackathon</a:t>
            </a:r>
          </a:p>
          <a:p>
            <a:r>
              <a:rPr lang="en-US" dirty="0" smtClean="0"/>
              <a:t>Need contributor guidelines</a:t>
            </a:r>
          </a:p>
          <a:p>
            <a:pPr lvl="1"/>
            <a:r>
              <a:rPr lang="en-US" dirty="0" smtClean="0"/>
              <a:t>Developer Certificate of Origin (Signed-off-by)</a:t>
            </a:r>
          </a:p>
          <a:p>
            <a:pPr lvl="1"/>
            <a:r>
              <a:rPr lang="en-US" dirty="0" smtClean="0"/>
              <a:t>Code style guide</a:t>
            </a:r>
          </a:p>
          <a:p>
            <a:pPr lvl="2"/>
            <a:r>
              <a:rPr lang="en-US" dirty="0" smtClean="0"/>
              <a:t>Mostly indentation (4 spaces, no tabs)</a:t>
            </a:r>
          </a:p>
          <a:p>
            <a:pPr lvl="1"/>
            <a:r>
              <a:rPr lang="en-US" dirty="0" smtClean="0"/>
              <a:t>Patch submission tips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1719263"/>
            <a:ext cx="6904038" cy="43815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Projects</a:t>
            </a:r>
            <a:endParaRPr lang="en-US" sz="4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Roadmap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234653A-08CD-401D-9577-35487C93F7D1}" type="slidenum">
              <a:rPr lang="en-US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automation standards</a:t>
            </a:r>
          </a:p>
          <a:p>
            <a:r>
              <a:rPr lang="en-US" dirty="0" smtClean="0"/>
              <a:t>Linux Foundation funding</a:t>
            </a:r>
          </a:p>
          <a:p>
            <a:pPr lvl="1"/>
            <a:r>
              <a:rPr lang="en-US" dirty="0" smtClean="0"/>
              <a:t>Fuego release self-test</a:t>
            </a:r>
          </a:p>
          <a:p>
            <a:pPr lvl="1"/>
            <a:r>
              <a:rPr lang="en-US" dirty="0" smtClean="0"/>
              <a:t>Fuego Test Server</a:t>
            </a:r>
          </a:p>
          <a:p>
            <a:r>
              <a:rPr lang="en-US" dirty="0" smtClean="0"/>
              <a:t>China hackathon</a:t>
            </a:r>
          </a:p>
          <a:p>
            <a:r>
              <a:rPr lang="en-US" dirty="0" smtClean="0"/>
              <a:t>Japan hackathon</a:t>
            </a:r>
          </a:p>
          <a:p>
            <a:r>
              <a:rPr lang="en-US" dirty="0" smtClean="0"/>
              <a:t>Features in progress</a:t>
            </a:r>
          </a:p>
        </p:txBody>
      </p:sp>
    </p:spTree>
    <p:extLst>
      <p:ext uri="{BB962C8B-B14F-4D97-AF65-F5344CB8AC3E}">
        <p14:creationId xmlns:p14="http://schemas.microsoft.com/office/powerpoint/2010/main" val="40132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automation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at </a:t>
            </a:r>
            <a:r>
              <a:rPr lang="en-US" dirty="0" err="1" smtClean="0"/>
              <a:t>Linaro</a:t>
            </a:r>
            <a:r>
              <a:rPr lang="en-US" dirty="0" smtClean="0"/>
              <a:t> Connect</a:t>
            </a:r>
          </a:p>
          <a:p>
            <a:pPr lvl="1"/>
            <a:r>
              <a:rPr lang="en-US" dirty="0" smtClean="0"/>
              <a:t>See http://fuegotest.org/ffiles/Test-Standards-LC-2017.pdf</a:t>
            </a:r>
          </a:p>
          <a:p>
            <a:r>
              <a:rPr lang="en-US" dirty="0" smtClean="0"/>
              <a:t>Lots of meetings at ELCE on this</a:t>
            </a:r>
          </a:p>
          <a:p>
            <a:pPr lvl="1"/>
            <a:r>
              <a:rPr lang="en-US" dirty="0" err="1" smtClean="0"/>
              <a:t>Pengutronix</a:t>
            </a:r>
            <a:r>
              <a:rPr lang="en-US" dirty="0" smtClean="0"/>
              <a:t> introduced </a:t>
            </a:r>
            <a:r>
              <a:rPr lang="en-US" dirty="0" err="1" smtClean="0"/>
              <a:t>labgrid</a:t>
            </a:r>
            <a:endParaRPr lang="en-US" dirty="0" smtClean="0"/>
          </a:p>
          <a:p>
            <a:pPr lvl="1"/>
            <a:r>
              <a:rPr lang="en-US" dirty="0" err="1" smtClean="0"/>
              <a:t>Linutronix</a:t>
            </a:r>
            <a:r>
              <a:rPr lang="en-US" dirty="0" smtClean="0"/>
              <a:t> demonstrated r4d and </a:t>
            </a:r>
            <a:r>
              <a:rPr lang="en-US" dirty="0" err="1" smtClean="0"/>
              <a:t>libvirt</a:t>
            </a:r>
            <a:endParaRPr lang="en-US" dirty="0"/>
          </a:p>
          <a:p>
            <a:pPr lvl="1"/>
            <a:r>
              <a:rPr lang="en-US" dirty="0" smtClean="0"/>
              <a:t>BOF resulted in some collaboration:</a:t>
            </a:r>
          </a:p>
          <a:p>
            <a:pPr lvl="2"/>
            <a:r>
              <a:rPr lang="en-US" dirty="0"/>
              <a:t>See https://</a:t>
            </a:r>
            <a:r>
              <a:rPr lang="en-US" dirty="0" smtClean="0"/>
              <a:t>elinux.org/Board_Farm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ailing list for discussion:</a:t>
            </a:r>
          </a:p>
          <a:p>
            <a:pPr lvl="3"/>
            <a:r>
              <a:rPr lang="en-US" dirty="0"/>
              <a:t>https://</a:t>
            </a:r>
            <a:r>
              <a:rPr lang="en-US" dirty="0" smtClean="0"/>
              <a:t>lists.yoctoproject.org/listinfo/automated-testing</a:t>
            </a:r>
          </a:p>
          <a:p>
            <a:r>
              <a:rPr lang="en-US" dirty="0" smtClean="0"/>
              <a:t>Please join this discussion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Foundation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elease self-test (funded)</a:t>
            </a:r>
          </a:p>
          <a:p>
            <a:pPr lvl="1"/>
            <a:r>
              <a:rPr lang="en-US" dirty="0" smtClean="0"/>
              <a:t>To use Fuego to do continuous integration for itself, and for release testing</a:t>
            </a:r>
          </a:p>
          <a:p>
            <a:r>
              <a:rPr lang="en-US" dirty="0"/>
              <a:t>T</a:t>
            </a:r>
            <a:r>
              <a:rPr lang="en-US" dirty="0" smtClean="0"/>
              <a:t>est server hardware (funded)</a:t>
            </a:r>
          </a:p>
          <a:p>
            <a:pPr lvl="1"/>
            <a:r>
              <a:rPr lang="en-US" dirty="0" smtClean="0"/>
              <a:t>To replace virtual machine with dedicated hardware</a:t>
            </a:r>
          </a:p>
          <a:p>
            <a:r>
              <a:rPr lang="en-US" dirty="0" smtClean="0"/>
              <a:t>LAVA test-level integration (not funded)</a:t>
            </a:r>
          </a:p>
          <a:p>
            <a:r>
              <a:rPr lang="en-US" dirty="0"/>
              <a:t>D</a:t>
            </a:r>
            <a:r>
              <a:rPr lang="en-US" dirty="0" smtClean="0"/>
              <a:t>ocumentation conversion (not funded)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4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China Hackathon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4681537"/>
          </a:xfrm>
        </p:spPr>
        <p:txBody>
          <a:bodyPr/>
          <a:lstStyle/>
          <a:p>
            <a:r>
              <a:rPr lang="en-US" dirty="0" smtClean="0"/>
              <a:t>Was held in Shanghai at </a:t>
            </a:r>
            <a:r>
              <a:rPr lang="en-US" dirty="0" err="1" smtClean="0"/>
              <a:t>Fudan</a:t>
            </a:r>
            <a:r>
              <a:rPr lang="en-US" dirty="0" smtClean="0"/>
              <a:t> University on Nov 3-5</a:t>
            </a:r>
          </a:p>
          <a:p>
            <a:r>
              <a:rPr lang="en-US" dirty="0" smtClean="0"/>
              <a:t>Fujitsu employees were mentors at the event</a:t>
            </a:r>
          </a:p>
          <a:p>
            <a:pPr lvl="1"/>
            <a:r>
              <a:rPr lang="en-US" dirty="0" smtClean="0"/>
              <a:t>Liu Wenlong, Bao Fei</a:t>
            </a:r>
          </a:p>
          <a:p>
            <a:r>
              <a:rPr lang="en-US" dirty="0" smtClean="0"/>
              <a:t>5 Students worked on Fuego</a:t>
            </a:r>
          </a:p>
          <a:p>
            <a:r>
              <a:rPr lang="en-US" dirty="0" smtClean="0"/>
              <a:t>See http://fuegotest.org/wiki/HACKxFDU_2017_planning</a:t>
            </a:r>
          </a:p>
          <a:p>
            <a:r>
              <a:rPr lang="en-US" dirty="0"/>
              <a:t>W</a:t>
            </a:r>
            <a:r>
              <a:rPr lang="en-US" dirty="0" smtClean="0"/>
              <a:t>ebsite and </a:t>
            </a:r>
            <a:r>
              <a:rPr lang="en-US" smtClean="0"/>
              <a:t>logo completed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Hackathon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held tomorrow (Dec 2) at Sony headquarters in Shinagawa</a:t>
            </a:r>
          </a:p>
          <a:p>
            <a:r>
              <a:rPr lang="en-US" dirty="0"/>
              <a:t>See http://fuegotest.org/wiki/Japan_Fuego_Hackathon_2017</a:t>
            </a:r>
          </a:p>
        </p:txBody>
      </p:sp>
    </p:spTree>
    <p:extLst>
      <p:ext uri="{BB962C8B-B14F-4D97-AF65-F5344CB8AC3E}">
        <p14:creationId xmlns:p14="http://schemas.microsoft.com/office/powerpoint/2010/main" val="4031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Fuego release self-test</a:t>
            </a:r>
          </a:p>
          <a:p>
            <a:pPr lvl="1"/>
            <a:r>
              <a:rPr lang="en-US" dirty="0" smtClean="0"/>
              <a:t>Implement Fuego release test as a Fuego test</a:t>
            </a:r>
          </a:p>
          <a:p>
            <a:pPr lvl="1"/>
            <a:r>
              <a:rPr lang="en-US" dirty="0" smtClean="0"/>
              <a:t>Use multiple containers</a:t>
            </a:r>
          </a:p>
          <a:p>
            <a:pPr lvl="2"/>
            <a:r>
              <a:rPr lang="en-US" dirty="0" smtClean="0"/>
              <a:t>Current container and container-under-test</a:t>
            </a:r>
          </a:p>
          <a:p>
            <a:pPr lvl="1"/>
            <a:r>
              <a:rPr lang="en-US" dirty="0" smtClean="0"/>
              <a:t>Add support for evaluating web results</a:t>
            </a:r>
          </a:p>
          <a:p>
            <a:pPr lvl="2"/>
            <a:r>
              <a:rPr lang="en-US" dirty="0" smtClean="0"/>
              <a:t>Compare browser images using Selenium HQ</a:t>
            </a:r>
          </a:p>
          <a:p>
            <a:pPr lvl="3"/>
            <a:r>
              <a:rPr lang="en-US" dirty="0" smtClean="0"/>
              <a:t>Will help us with other image comparison tests</a:t>
            </a:r>
          </a:p>
          <a:p>
            <a:r>
              <a:rPr lang="en-US" dirty="0" smtClean="0"/>
              <a:t>Fuego centralized test server</a:t>
            </a:r>
          </a:p>
          <a:p>
            <a:pPr lvl="1"/>
            <a:r>
              <a:rPr lang="en-US" dirty="0" smtClean="0"/>
              <a:t>Share ad-hoc test (test package)</a:t>
            </a:r>
          </a:p>
          <a:p>
            <a:pPr lvl="1"/>
            <a:r>
              <a:rPr lang="en-US" dirty="0" smtClean="0"/>
              <a:t>Request test on someone else’s board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backburner at the moment</a:t>
            </a:r>
          </a:p>
        </p:txBody>
      </p:sp>
    </p:spTree>
    <p:extLst>
      <p:ext uri="{BB962C8B-B14F-4D97-AF65-F5344CB8AC3E}">
        <p14:creationId xmlns:p14="http://schemas.microsoft.com/office/powerpoint/2010/main" val="2693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1719263"/>
            <a:ext cx="6904038" cy="43815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Projects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Vision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Roadmap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234653A-08CD-401D-9577-35487C93F7D1}" type="slidenum">
              <a:rPr lang="en-US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1719263"/>
            <a:ext cx="6904038" cy="43815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/>
              <a:t>Introduction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Projects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Roadmap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234653A-08CD-401D-9577-35487C93F7D1}" type="slidenum">
              <a:rPr lang="en-US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199438" cy="2769618"/>
          </a:xfrm>
        </p:spPr>
      </p:pic>
      <p:sp>
        <p:nvSpPr>
          <p:cNvPr id="5" name="TextBox 4"/>
          <p:cNvSpPr txBox="1"/>
          <p:nvPr/>
        </p:nvSpPr>
        <p:spPr>
          <a:xfrm>
            <a:off x="842472" y="5334000"/>
            <a:ext cx="7856638" cy="441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Recent past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Near Future  Long Term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5138738"/>
          </a:xfrm>
        </p:spPr>
        <p:txBody>
          <a:bodyPr>
            <a:normAutofit/>
          </a:bodyPr>
          <a:lstStyle/>
          <a:p>
            <a:r>
              <a:rPr lang="en-US" dirty="0" smtClean="0"/>
              <a:t>Recent past:</a:t>
            </a:r>
          </a:p>
          <a:p>
            <a:pPr lvl="1"/>
            <a:r>
              <a:rPr lang="en-US" dirty="0" smtClean="0"/>
              <a:t>Priority was stuff affecting test API or test packaging</a:t>
            </a:r>
            <a:endParaRPr lang="en-US" dirty="0"/>
          </a:p>
          <a:p>
            <a:pPr lvl="2"/>
            <a:r>
              <a:rPr lang="en-US" dirty="0" smtClean="0"/>
              <a:t>Needed before big push for new tests</a:t>
            </a:r>
          </a:p>
          <a:p>
            <a:r>
              <a:rPr lang="en-US" dirty="0" smtClean="0"/>
              <a:t>Near future: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2"/>
            <a:r>
              <a:rPr lang="en-US" dirty="0" smtClean="0"/>
              <a:t>Conversion to </a:t>
            </a:r>
            <a:r>
              <a:rPr lang="en-US" dirty="0" err="1" smtClean="0"/>
              <a:t>reStructuredText</a:t>
            </a:r>
            <a:endParaRPr lang="en-US" dirty="0" smtClean="0"/>
          </a:p>
          <a:p>
            <a:pPr lvl="2"/>
            <a:r>
              <a:rPr lang="en-US" dirty="0" smtClean="0"/>
              <a:t>Refactoring</a:t>
            </a:r>
          </a:p>
          <a:p>
            <a:pPr lvl="2"/>
            <a:r>
              <a:rPr lang="en-US" dirty="0" smtClean="0"/>
              <a:t>Tutorials</a:t>
            </a:r>
            <a:endParaRPr lang="en-US" dirty="0"/>
          </a:p>
          <a:p>
            <a:pPr lvl="1"/>
            <a:r>
              <a:rPr lang="en-US" dirty="0" smtClean="0"/>
              <a:t>New tests for AGL, LTSI, CIP</a:t>
            </a:r>
          </a:p>
          <a:p>
            <a:pPr lvl="2"/>
            <a:r>
              <a:rPr lang="en-US" dirty="0" smtClean="0"/>
              <a:t>What tests to tackle next?</a:t>
            </a:r>
          </a:p>
        </p:txBody>
      </p:sp>
    </p:spTree>
    <p:extLst>
      <p:ext uri="{BB962C8B-B14F-4D97-AF65-F5344CB8AC3E}">
        <p14:creationId xmlns:p14="http://schemas.microsoft.com/office/powerpoint/2010/main" val="6284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future (cont.):</a:t>
            </a:r>
            <a:endParaRPr lang="en-US" dirty="0"/>
          </a:p>
          <a:p>
            <a:pPr lvl="1"/>
            <a:r>
              <a:rPr lang="en-US" dirty="0" err="1"/>
              <a:t>Testplan</a:t>
            </a:r>
            <a:r>
              <a:rPr lang="en-US" dirty="0"/>
              <a:t> enhancements</a:t>
            </a:r>
          </a:p>
          <a:p>
            <a:pPr lvl="2"/>
            <a:r>
              <a:rPr lang="en-US" dirty="0"/>
              <a:t>Controlled test sequences</a:t>
            </a:r>
          </a:p>
          <a:p>
            <a:pPr lvl="3"/>
            <a:r>
              <a:rPr lang="en-US" dirty="0"/>
              <a:t>Similar to Jenkins pipelines</a:t>
            </a:r>
          </a:p>
          <a:p>
            <a:pPr lvl="3"/>
            <a:r>
              <a:rPr lang="en-US" dirty="0"/>
              <a:t>Processing multiple steps (provisioning, testing, notifications, report generation) in sequence</a:t>
            </a:r>
          </a:p>
          <a:p>
            <a:pPr lvl="2"/>
            <a:r>
              <a:rPr lang="en-US" dirty="0"/>
              <a:t>More fields for plan configuration</a:t>
            </a:r>
          </a:p>
          <a:p>
            <a:pPr lvl="1"/>
            <a:r>
              <a:rPr lang="en-US" dirty="0" smtClean="0"/>
              <a:t>Report </a:t>
            </a:r>
            <a:r>
              <a:rPr lang="en-US" dirty="0"/>
              <a:t>generator and more charting control</a:t>
            </a:r>
          </a:p>
          <a:p>
            <a:pPr lvl="2"/>
            <a:r>
              <a:rPr lang="en-US" dirty="0"/>
              <a:t>Now that we have unified output, we can do queries, and different output formats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future (cont.):</a:t>
            </a:r>
          </a:p>
          <a:p>
            <a:pPr lvl="1"/>
            <a:r>
              <a:rPr lang="en-US" u="sng" dirty="0"/>
              <a:t>System provisioning </a:t>
            </a:r>
            <a:r>
              <a:rPr lang="en-US" dirty="0"/>
              <a:t>support</a:t>
            </a:r>
          </a:p>
          <a:p>
            <a:pPr lvl="2"/>
            <a:r>
              <a:rPr lang="en-US" dirty="0"/>
              <a:t>Install of software under test</a:t>
            </a:r>
          </a:p>
          <a:p>
            <a:pPr lvl="3"/>
            <a:r>
              <a:rPr lang="en-US" dirty="0"/>
              <a:t>Has been out-of-scope for Fuego</a:t>
            </a:r>
          </a:p>
          <a:p>
            <a:pPr lvl="2"/>
            <a:r>
              <a:rPr lang="en-US" dirty="0"/>
              <a:t>e.g. AGL image deploy, LTSI kernel update, etc.</a:t>
            </a:r>
          </a:p>
          <a:p>
            <a:pPr lvl="2"/>
            <a:r>
              <a:rPr lang="en-US" dirty="0"/>
              <a:t>Full automation requires board management </a:t>
            </a:r>
            <a:r>
              <a:rPr lang="en-US" dirty="0" smtClean="0"/>
              <a:t>API</a:t>
            </a:r>
          </a:p>
          <a:p>
            <a:pPr lvl="2"/>
            <a:r>
              <a:rPr lang="en-US" dirty="0"/>
              <a:t>Looking at </a:t>
            </a:r>
            <a:r>
              <a:rPr lang="en-US" dirty="0" err="1"/>
              <a:t>labgrid</a:t>
            </a:r>
            <a:r>
              <a:rPr lang="en-US"/>
              <a:t> as </a:t>
            </a:r>
            <a:r>
              <a:rPr lang="en-US"/>
              <a:t>possible </a:t>
            </a:r>
            <a:r>
              <a:rPr lang="en-US" smtClean="0"/>
              <a:t>solution</a:t>
            </a:r>
            <a:endParaRPr lang="en-US" dirty="0" smtClean="0"/>
          </a:p>
          <a:p>
            <a:r>
              <a:rPr lang="en-US" dirty="0" smtClean="0"/>
              <a:t>Long-term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istributed test network</a:t>
            </a:r>
          </a:p>
          <a:p>
            <a:pPr lvl="1"/>
            <a:r>
              <a:rPr lang="en-US" dirty="0" smtClean="0"/>
              <a:t>Hardware testing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LAVA integration</a:t>
            </a:r>
          </a:p>
          <a:p>
            <a:pPr lvl="1"/>
            <a:r>
              <a:rPr lang="en-US" dirty="0" smtClean="0"/>
              <a:t>We have everything needed for transport integration</a:t>
            </a:r>
          </a:p>
          <a:p>
            <a:pPr lvl="1"/>
            <a:r>
              <a:rPr lang="en-US" dirty="0" smtClean="0"/>
              <a:t>Need test-level integration</a:t>
            </a:r>
          </a:p>
          <a:p>
            <a:pPr lvl="2"/>
            <a:r>
              <a:rPr lang="en-US" dirty="0" smtClean="0"/>
              <a:t>Separate build phase</a:t>
            </a:r>
          </a:p>
          <a:p>
            <a:pPr lvl="2"/>
            <a:r>
              <a:rPr lang="en-US" dirty="0" smtClean="0"/>
              <a:t>Deploy to LAVA server</a:t>
            </a:r>
          </a:p>
          <a:p>
            <a:pPr lvl="2"/>
            <a:r>
              <a:rPr lang="en-US" dirty="0" smtClean="0"/>
              <a:t>Create LAVA test that does:</a:t>
            </a:r>
          </a:p>
          <a:p>
            <a:pPr lvl="3"/>
            <a:r>
              <a:rPr lang="en-US" dirty="0" smtClean="0"/>
              <a:t>Execute test on board</a:t>
            </a:r>
          </a:p>
          <a:p>
            <a:pPr lvl="3"/>
            <a:r>
              <a:rPr lang="en-US" dirty="0" smtClean="0"/>
              <a:t>Collect results</a:t>
            </a:r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2894013" cy="21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32813" cy="4381500"/>
          </a:xfrm>
        </p:spPr>
        <p:txBody>
          <a:bodyPr/>
          <a:lstStyle/>
          <a:p>
            <a:r>
              <a:rPr lang="en-US" dirty="0" smtClean="0"/>
              <a:t>Fuego web server:</a:t>
            </a:r>
          </a:p>
          <a:p>
            <a:pPr lvl="1"/>
            <a:r>
              <a:rPr lang="en-US" dirty="0" smtClean="0"/>
              <a:t>http://fuegotest.org/</a:t>
            </a:r>
          </a:p>
          <a:p>
            <a:pPr lvl="1"/>
            <a:r>
              <a:rPr lang="en-US" dirty="0" smtClean="0"/>
              <a:t>wiki: http://fuegotest.org/wiki</a:t>
            </a:r>
          </a:p>
          <a:p>
            <a:r>
              <a:rPr lang="en-US" dirty="0" smtClean="0"/>
              <a:t>Mailing list:</a:t>
            </a:r>
          </a:p>
          <a:p>
            <a:pPr lvl="1"/>
            <a:r>
              <a:rPr lang="en-US" sz="2400" dirty="0" smtClean="0"/>
              <a:t>https://lists.linuxfoundation.org/mailman/listinfo/fuego</a:t>
            </a:r>
          </a:p>
          <a:p>
            <a:r>
              <a:rPr lang="en-US" dirty="0" smtClean="0"/>
              <a:t>Repositories:</a:t>
            </a:r>
          </a:p>
          <a:p>
            <a:pPr lvl="1"/>
            <a:r>
              <a:rPr lang="en-US" dirty="0" smtClean="0"/>
              <a:t>https://bitbucket.org/tbird20d/fuego</a:t>
            </a:r>
          </a:p>
          <a:p>
            <a:pPr lvl="1"/>
            <a:r>
              <a:rPr lang="en-US" dirty="0" smtClean="0"/>
              <a:t>https://bitbucket.org/tbird20d/fuego-core</a:t>
            </a:r>
          </a:p>
        </p:txBody>
      </p:sp>
    </p:spTree>
    <p:extLst>
      <p:ext uri="{BB962C8B-B14F-4D97-AF65-F5344CB8AC3E}">
        <p14:creationId xmlns:p14="http://schemas.microsoft.com/office/powerpoint/2010/main" val="2348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81" r="15436" b="3949"/>
          <a:stretch/>
        </p:blipFill>
        <p:spPr>
          <a:xfrm>
            <a:off x="27905" y="115888"/>
            <a:ext cx="9116095" cy="6742112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19800" y="5715000"/>
            <a:ext cx="268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0" fontAlgn="base" hangingPunct="0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>
                <a:srgbClr val="262699"/>
              </a:buClr>
              <a:buSzPct val="150000"/>
              <a:buFont typeface="Arial" charset="0"/>
              <a:buChar char="•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32946A"/>
              </a:buClr>
              <a:buSzPct val="130000"/>
              <a:buFont typeface="Arial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257300" indent="-342900" algn="l" defTabSz="457200" rtl="0" eaLnBrk="0" fontAlgn="base" hangingPunct="0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4500" indent="-342900" algn="l" defTabSz="457200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71700" indent="-342900" algn="l" defTabSz="457200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kern="0" dirty="0" smtClean="0">
                <a:solidFill>
                  <a:srgbClr val="FF0000"/>
                </a:solidFill>
              </a:rPr>
              <a:t>Fuego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/>
              <a:t>Fuego = (Jenkins +  host scripts + pre-packaged tests) inside a container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1752600"/>
            <a:ext cx="3657600" cy="441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Host machine:</a:t>
            </a:r>
          </a:p>
        </p:txBody>
      </p:sp>
      <p:sp>
        <p:nvSpPr>
          <p:cNvPr id="15" name="Curved Right Arrow 14"/>
          <p:cNvSpPr/>
          <p:nvPr/>
        </p:nvSpPr>
        <p:spPr bwMode="auto">
          <a:xfrm rot="1800000">
            <a:off x="1567522" y="4076700"/>
            <a:ext cx="718796" cy="976288"/>
          </a:xfrm>
          <a:prstGeom prst="curvedRightArrow">
            <a:avLst>
              <a:gd name="adj1" fmla="val 14273"/>
              <a:gd name="adj2" fmla="val 39358"/>
              <a:gd name="adj3" fmla="val 25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819400"/>
            <a:ext cx="1828800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ea typeface="ＭＳ Ｐゴシック" pitchFamily="32" charset="-128"/>
              </a:rPr>
              <a:t>Docker</a:t>
            </a:r>
            <a:r>
              <a:rPr lang="en-US" dirty="0" smtClean="0">
                <a:solidFill>
                  <a:schemeClr val="tx1"/>
                </a:solidFill>
                <a:ea typeface="ＭＳ Ｐゴシック" pitchFamily="32" charset="-128"/>
              </a:rPr>
              <a:t> container: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3505200"/>
            <a:ext cx="1981200" cy="1066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Target board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038600" y="3962400"/>
            <a:ext cx="24384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038600" y="4267200"/>
            <a:ext cx="2438400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3505200" y="4572000"/>
            <a:ext cx="13716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Web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control interface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105400"/>
            <a:ext cx="1274773" cy="10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Toolchains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Config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Builds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Logs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3733800"/>
            <a:ext cx="954172" cy="48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Volume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Mount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2133600"/>
            <a:ext cx="2531462" cy="28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Container build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3505200"/>
            <a:ext cx="1646669" cy="76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Jenkins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programs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95400" y="5257800"/>
            <a:ext cx="7315199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– super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46362"/>
            <a:ext cx="8532813" cy="3983038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parts of the </a:t>
            </a:r>
            <a:r>
              <a:rPr lang="en-US" dirty="0" smtClean="0"/>
              <a:t>test </a:t>
            </a:r>
            <a:r>
              <a:rPr lang="en-US" dirty="0"/>
              <a:t>process are unshared, ad hoc, private, etc.</a:t>
            </a:r>
          </a:p>
          <a:p>
            <a:pPr lvl="1"/>
            <a:r>
              <a:rPr lang="en-US" dirty="0"/>
              <a:t>For no good reason – most QA doesn’t need to be proprietary</a:t>
            </a:r>
          </a:p>
          <a:p>
            <a:pPr lvl="1"/>
            <a:r>
              <a:rPr lang="en-US" dirty="0" smtClean="0"/>
              <a:t>There are OSS frameworks and test programs but parts are missing to create a open testing community.</a:t>
            </a:r>
          </a:p>
          <a:p>
            <a:r>
              <a:rPr lang="en-US" dirty="0" smtClean="0"/>
              <a:t>Fuego Goal:</a:t>
            </a:r>
          </a:p>
          <a:p>
            <a:pPr lvl="1"/>
            <a:r>
              <a:rPr lang="en-US" i="1" dirty="0" smtClean="0"/>
              <a:t>Promote the sharing of tests, test methods, and results, the way code is shared now</a:t>
            </a:r>
          </a:p>
          <a:p>
            <a:pPr lvl="2"/>
            <a:r>
              <a:rPr lang="en-US" dirty="0" smtClean="0"/>
              <a:t>Make it easy to create, share and discover tests</a:t>
            </a:r>
          </a:p>
          <a:p>
            <a:pPr lvl="2"/>
            <a:r>
              <a:rPr lang="en-US" dirty="0" smtClean="0"/>
              <a:t>Make test results easy to share and evaluate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3589" y="1188628"/>
            <a:ext cx="6210300" cy="141827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Do for </a:t>
            </a:r>
            <a:r>
              <a:rPr lang="en-US" sz="3200" dirty="0" smtClean="0">
                <a:solidFill>
                  <a:schemeClr val="tx1"/>
                </a:solidFill>
              </a:rPr>
              <a:t>testing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 open source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has </a:t>
            </a:r>
            <a:r>
              <a:rPr lang="en-US" sz="3200" dirty="0">
                <a:solidFill>
                  <a:schemeClr val="tx1"/>
                </a:solidFill>
              </a:rPr>
              <a:t>done for </a:t>
            </a:r>
            <a:r>
              <a:rPr lang="en-US" sz="3200" dirty="0" smtClean="0">
                <a:solidFill>
                  <a:schemeClr val="tx1"/>
                </a:solidFill>
              </a:rPr>
              <a:t>coding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</a:t>
            </a:r>
            <a:r>
              <a:rPr lang="en-US" dirty="0" smtClean="0"/>
              <a:t>finds </a:t>
            </a:r>
            <a:r>
              <a:rPr lang="en-US" dirty="0"/>
              <a:t>bugs</a:t>
            </a:r>
          </a:p>
          <a:p>
            <a:r>
              <a:rPr lang="en-US" dirty="0" smtClean="0"/>
              <a:t>Allows</a:t>
            </a:r>
            <a:r>
              <a:rPr lang="en-US" baseline="0" dirty="0" smtClean="0"/>
              <a:t> sharing</a:t>
            </a:r>
          </a:p>
          <a:p>
            <a:r>
              <a:rPr lang="en-US" dirty="0"/>
              <a:t>U</a:t>
            </a:r>
            <a:r>
              <a:rPr lang="en-US" baseline="0" dirty="0" smtClean="0"/>
              <a:t>sable by wide audience</a:t>
            </a:r>
          </a:p>
          <a:p>
            <a:pPr lvl="1"/>
            <a:r>
              <a:rPr lang="en-US" dirty="0" smtClean="0"/>
              <a:t>Minimal</a:t>
            </a:r>
            <a:r>
              <a:rPr lang="en-US" baseline="0" dirty="0" smtClean="0"/>
              <a:t> requirements</a:t>
            </a:r>
          </a:p>
          <a:p>
            <a:pPr lvl="1"/>
            <a:r>
              <a:rPr lang="en-US" baseline="0" dirty="0" smtClean="0"/>
              <a:t>Customizable</a:t>
            </a:r>
            <a:endParaRPr lang="en-US" dirty="0" smtClean="0"/>
          </a:p>
          <a:p>
            <a:pPr lvl="0"/>
            <a:r>
              <a:rPr lang="en-US" dirty="0" smtClean="0"/>
              <a:t>Applicable to embedded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Scalability via decentralization</a:t>
            </a:r>
          </a:p>
        </p:txBody>
      </p:sp>
    </p:spTree>
    <p:extLst>
      <p:ext uri="{BB962C8B-B14F-4D97-AF65-F5344CB8AC3E}">
        <p14:creationId xmlns:p14="http://schemas.microsoft.com/office/powerpoint/2010/main" val="2258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1719263"/>
            <a:ext cx="6904038" cy="43815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/>
              <a:t>Status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Projects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Roadmap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234653A-08CD-401D-9577-35487C93F7D1}" type="slidenum">
              <a:rPr lang="en-US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1.2.0 (“Combustion”) released </a:t>
            </a:r>
            <a:r>
              <a:rPr lang="en-US" dirty="0" smtClean="0"/>
              <a:t>Oct 12, 2017</a:t>
            </a:r>
          </a:p>
          <a:p>
            <a:pPr lvl="1"/>
            <a:r>
              <a:rPr lang="en-US" dirty="0"/>
              <a:t>Lots of work over the summer for this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1.2.1 released Nov 15, 2017</a:t>
            </a:r>
          </a:p>
          <a:p>
            <a:pPr lvl="1"/>
            <a:r>
              <a:rPr lang="en-US" dirty="0" err="1" smtClean="0"/>
              <a:t>Bugfixes</a:t>
            </a:r>
            <a:r>
              <a:rPr lang="en-US" dirty="0" smtClean="0"/>
              <a:t> and cleanup</a:t>
            </a:r>
          </a:p>
          <a:p>
            <a:pPr lvl="1"/>
            <a:r>
              <a:rPr lang="en-US" dirty="0" smtClean="0"/>
              <a:t>also </a:t>
            </a:r>
            <a:r>
              <a:rPr lang="en-US" dirty="0" err="1" smtClean="0"/>
              <a:t>Functional.kselftest</a:t>
            </a:r>
            <a:endParaRPr lang="en-US" dirty="0" smtClean="0"/>
          </a:p>
          <a:p>
            <a:r>
              <a:rPr lang="en-US" dirty="0" smtClean="0"/>
              <a:t>New web site:</a:t>
            </a:r>
          </a:p>
          <a:p>
            <a:pPr lvl="1"/>
            <a:r>
              <a:rPr lang="en-US" dirty="0" smtClean="0"/>
              <a:t>http://fuegotest.org/</a:t>
            </a:r>
          </a:p>
          <a:p>
            <a:pPr lvl="1"/>
            <a:r>
              <a:rPr lang="en-US" dirty="0" smtClean="0"/>
              <a:t>wiki: http://fuegotest.org/wiki</a:t>
            </a:r>
          </a:p>
          <a:p>
            <a:r>
              <a:rPr lang="en-US" dirty="0" smtClean="0"/>
              <a:t>Miscellaneous projects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solidFill>
          <a:srgbClr val="00B8FF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25226</TotalTime>
  <Words>1394</Words>
  <Application>Microsoft Office PowerPoint</Application>
  <PresentationFormat>On-screen Show (4:3)</PresentationFormat>
  <Paragraphs>296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Outline</vt:lpstr>
      <vt:lpstr>Micro-Introduction</vt:lpstr>
      <vt:lpstr>Architecture Diagram</vt:lpstr>
      <vt:lpstr>Vision – super high level</vt:lpstr>
      <vt:lpstr>Core principles</vt:lpstr>
      <vt:lpstr>Outline</vt:lpstr>
      <vt:lpstr>Status</vt:lpstr>
      <vt:lpstr>pre-1.2 Feature list</vt:lpstr>
      <vt:lpstr>Version 1.2.1 Features</vt:lpstr>
      <vt:lpstr>Unified Output Format</vt:lpstr>
      <vt:lpstr>Test dependency system</vt:lpstr>
      <vt:lpstr>Complex pass criteria handling</vt:lpstr>
      <vt:lpstr>Dynamic board variables</vt:lpstr>
      <vt:lpstr>Charting refactoring</vt:lpstr>
      <vt:lpstr>Test source from git repositories</vt:lpstr>
      <vt:lpstr>Transport modifications</vt:lpstr>
      <vt:lpstr>Test improvements</vt:lpstr>
      <vt:lpstr>LTP test improvements</vt:lpstr>
      <vt:lpstr>Fuego Project Processes</vt:lpstr>
      <vt:lpstr>Outline</vt:lpstr>
      <vt:lpstr>Projects</vt:lpstr>
      <vt:lpstr>Board automation standards</vt:lpstr>
      <vt:lpstr>Linux Foundation Funding</vt:lpstr>
      <vt:lpstr>China Hackathon</vt:lpstr>
      <vt:lpstr>Japan Hackathon</vt:lpstr>
      <vt:lpstr>Features in progress</vt:lpstr>
      <vt:lpstr>Outline</vt:lpstr>
      <vt:lpstr>Roadmap</vt:lpstr>
      <vt:lpstr>Roadmap</vt:lpstr>
      <vt:lpstr>Roadmap (cont.)</vt:lpstr>
      <vt:lpstr>Roadmap (cont.)</vt:lpstr>
      <vt:lpstr>Other Priorities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elinux status</dc:title>
  <dc:subject/>
  <dc:creator>Bird, Timothy</dc:creator>
  <dc:description>Rev PA1</dc:description>
  <cp:lastModifiedBy>Bird, Timothy</cp:lastModifiedBy>
  <cp:revision>716</cp:revision>
  <cp:lastPrinted>1601-01-01T00:00:00Z</cp:lastPrinted>
  <dcterms:created xsi:type="dcterms:W3CDTF">1601-01-01T00:00:00Z</dcterms:created>
  <dcterms:modified xsi:type="dcterms:W3CDTF">2017-12-01T07:36:17Z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">
    <vt:lpwstr>1</vt:lpwstr>
  </property>
  <property fmtid="{D5CDD505-2E9C-101B-9397-08002B2CF9AE}" pid="3" name="SecurityClass">
    <vt:lpwstr>Confidential</vt:lpwstr>
  </property>
  <property fmtid="{D5CDD505-2E9C-101B-9397-08002B2CF9AE}" pid="4" name="Prepared">
    <vt:lpwstr/>
  </property>
  <property fmtid="{D5CDD505-2E9C-101B-9397-08002B2CF9AE}" pid="5" name="Checked">
    <vt:lpwstr/>
  </property>
  <property fmtid="{D5CDD505-2E9C-101B-9397-08002B2CF9AE}" pid="6" name="Date">
    <vt:lpwstr>10/23/2014</vt:lpwstr>
  </property>
  <property fmtid="{D5CDD505-2E9C-101B-9397-08002B2CF9AE}" pid="7" name="Revision">
    <vt:lpwstr>PA1</vt:lpwstr>
  </property>
  <property fmtid="{D5CDD505-2E9C-101B-9397-08002B2CF9AE}" pid="8" name="Title">
    <vt:lpwstr/>
  </property>
  <property fmtid="{D5CDD505-2E9C-101B-9397-08002B2CF9AE}" pid="9" name="DocName">
    <vt:lpwstr/>
  </property>
  <property fmtid="{D5CDD505-2E9C-101B-9397-08002B2CF9AE}" pid="10" name="DocNo">
    <vt:lpwstr/>
  </property>
  <property fmtid="{D5CDD505-2E9C-101B-9397-08002B2CF9AE}" pid="11" name="ApprovedBy">
    <vt:lpwstr/>
  </property>
  <property fmtid="{D5CDD505-2E9C-101B-9397-08002B2CF9AE}" pid="12" name="Reference">
    <vt:lpwstr/>
  </property>
  <property fmtid="{D5CDD505-2E9C-101B-9397-08002B2CF9AE}" pid="13" name="Keyword">
    <vt:lpwstr/>
  </property>
  <property fmtid="{D5CDD505-2E9C-101B-9397-08002B2CF9AE}" pid="14" name="LeftFooterField">
    <vt:lpwstr>DocNo</vt:lpwstr>
  </property>
  <property fmtid="{D5CDD505-2E9C-101B-9397-08002B2CF9AE}" pid="15" name="RightFooterField">
    <vt:lpwstr>Title</vt:lpwstr>
  </property>
  <property fmtid="{D5CDD505-2E9C-101B-9397-08002B2CF9AE}" pid="16" name="MiddleFooterField">
    <vt:lpwstr>Date</vt:lpwstr>
  </property>
  <property fmtid="{D5CDD505-2E9C-101B-9397-08002B2CF9AE}" pid="17" name="SecClassViewType">
    <vt:lpwstr>False</vt:lpwstr>
  </property>
  <property fmtid="{D5CDD505-2E9C-101B-9397-08002B2CF9AE}" pid="18" name="FooterType">
    <vt:lpwstr>CVL</vt:lpwstr>
  </property>
  <property fmtid="{D5CDD505-2E9C-101B-9397-08002B2CF9AE}" pid="19" name="DocumentType">
    <vt:lpwstr> </vt:lpwstr>
  </property>
  <property fmtid="{D5CDD505-2E9C-101B-9397-08002B2CF9AE}" pid="20" name="TemplateName">
    <vt:lpwstr> </vt:lpwstr>
  </property>
  <property fmtid="{D5CDD505-2E9C-101B-9397-08002B2CF9AE}" pid="21" name="TemplateVersion">
    <vt:lpwstr> </vt:lpwstr>
  </property>
  <property fmtid="{D5CDD505-2E9C-101B-9397-08002B2CF9AE}" pid="22" name="TotalNumb">
    <vt:lpwstr>False</vt:lpwstr>
  </property>
</Properties>
</file>